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7" r:id="rId6"/>
    <p:sldId id="354" r:id="rId7"/>
    <p:sldId id="355" r:id="rId8"/>
    <p:sldId id="353" r:id="rId9"/>
    <p:sldId id="356" r:id="rId10"/>
    <p:sldId id="359" r:id="rId11"/>
    <p:sldId id="357" r:id="rId12"/>
    <p:sldId id="360" r:id="rId13"/>
    <p:sldId id="361" r:id="rId14"/>
    <p:sldId id="362" r:id="rId15"/>
    <p:sldId id="363" r:id="rId16"/>
    <p:sldId id="292" r:id="rId17"/>
    <p:sldId id="351" r:id="rId18"/>
    <p:sldId id="352" r:id="rId19"/>
    <p:sldId id="358" r:id="rId20"/>
    <p:sldId id="365" r:id="rId21"/>
    <p:sldId id="364" r:id="rId22"/>
    <p:sldId id="366" r:id="rId23"/>
    <p:sldId id="368" r:id="rId24"/>
    <p:sldId id="367" r:id="rId25"/>
    <p:sldId id="311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9" r:id="rId34"/>
    <p:sldId id="376" r:id="rId35"/>
    <p:sldId id="377" r:id="rId36"/>
    <p:sldId id="378" r:id="rId37"/>
    <p:sldId id="381" r:id="rId38"/>
    <p:sldId id="382" r:id="rId39"/>
    <p:sldId id="258" r:id="rId4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-420" y="-108"/>
      </p:cViewPr>
      <p:guideLst>
        <p:guide orient="horz" pos="2159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时间序列聚类基础知识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（自回归模型）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AR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模型举例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（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移动平均</a:t>
            </a:r>
            <a:r>
              <a:rPr lang="zh-CN" altLang="en-US">
                <a:sym typeface="+mn-ea"/>
              </a:rPr>
              <a:t>模型</a:t>
            </a:r>
            <a:r>
              <a:rPr lang="en-US" altLang="zh-CN">
                <a:sym typeface="+mn-ea"/>
              </a:rPr>
              <a:t>/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移动线性组合</a:t>
            </a:r>
            <a:r>
              <a:rPr lang="zh-CN" altLang="en-US">
                <a:sym typeface="+mn-ea"/>
              </a:rPr>
              <a:t>）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MA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模型举例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（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自回归滑动平均</a:t>
            </a:r>
            <a:r>
              <a:rPr lang="zh-CN" altLang="en-US">
                <a:sym typeface="+mn-ea"/>
              </a:rPr>
              <a:t>）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ARMA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模型举例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（</a:t>
            </a:r>
            <a:r>
              <a:rPr lang="zh-CN" altLang="en-US" b="1" dirty="0">
                <a:latin typeface="宋体" panose="02010600030101010101" pitchFamily="2" charset="-122"/>
                <a:sym typeface="+mn-ea"/>
              </a:rPr>
              <a:t>自回归滑动平均</a:t>
            </a:r>
            <a:r>
              <a:rPr lang="zh-CN" altLang="en-US">
                <a:sym typeface="+mn-ea"/>
              </a:rPr>
              <a:t>）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ARMA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模型举例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时间序列聚类问题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引例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时间序列聚类问题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引例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时间序列聚类</a:t>
            </a:r>
            <a:r>
              <a:rPr lang="en-US" altLang="zh-CN"/>
              <a:t>”</a:t>
            </a:r>
            <a:r>
              <a:rPr lang="zh-CN" altLang="en-US"/>
              <a:t>定义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略过：应用举例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三类时序聚类问题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三类时序聚类问题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大纲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只</a:t>
            </a:r>
            <a:r>
              <a:rPr lang="en-US" altLang="zh-CN">
                <a:sym typeface="+mn-ea"/>
              </a:rPr>
              <a:t>focous </a:t>
            </a:r>
            <a:r>
              <a: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on the “</a:t>
            </a:r>
            <a:r>
              <a:rPr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whole time-series clustering</a:t>
            </a:r>
            <a:r>
              <a:rPr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”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时序聚类困难点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时序聚类常见流程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时序聚类的五个方面，四个组成部分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时序聚类的流程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时序表示</a:t>
            </a:r>
            <a:r>
              <a:rPr lang="en-US" altLang="zh-CN"/>
              <a:t>=&gt;</a:t>
            </a:r>
            <a:r>
              <a:rPr lang="zh-CN" altLang="en-US"/>
              <a:t>降维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略过：时序表示</a:t>
            </a:r>
            <a:r>
              <a:rPr lang="en-US" altLang="zh-CN">
                <a:sym typeface="+mn-ea"/>
              </a:rPr>
              <a:t>=&gt;</a:t>
            </a:r>
            <a:r>
              <a:rPr lang="zh-CN" altLang="en-US">
                <a:sym typeface="+mn-ea"/>
              </a:rPr>
              <a:t>降维的分类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时序距离的定义，常用欧氏距离和</a:t>
            </a:r>
            <a:r>
              <a:rPr lang="en-US" altLang="zh-CN"/>
              <a:t>DTW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略过：时序距离的例子，不是很理解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略过</a:t>
            </a:r>
            <a:r>
              <a:rPr lang="en-US" altLang="zh-CN"/>
              <a:t>:</a:t>
            </a:r>
            <a:r>
              <a:rPr lang="zh-CN" altLang="en-US"/>
              <a:t>聚类原型</a:t>
            </a:r>
            <a:r>
              <a:rPr lang="en-US" altLang="zh-CN"/>
              <a:t>,</a:t>
            </a:r>
            <a:r>
              <a:rPr lang="zh-CN" altLang="en-US"/>
              <a:t>不太懂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时间序列引例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聚类回顾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略过：时序聚类算法概述，具体算法还没有研究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略过：评估方法 （图中的</a:t>
            </a:r>
            <a:r>
              <a:rPr lang="en-US" altLang="zh-CN"/>
              <a:t>index</a:t>
            </a:r>
            <a:r>
              <a:rPr lang="zh-CN" altLang="en-US"/>
              <a:t>应该如何翻译和理解？）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时序聚类的四个研究方向</a:t>
            </a:r>
            <a:r>
              <a:rPr lang="en-US" altLang="zh-CN"/>
              <a:t>/</a:t>
            </a:r>
            <a:r>
              <a:rPr lang="zh-CN" altLang="en-US"/>
              <a:t>四个组成部分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另外的两篇论文与四个研究方向的关系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回顾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参考资料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时间序列</a:t>
            </a:r>
            <a:r>
              <a:rPr lang="en-US" altLang="zh-CN"/>
              <a:t>”</a:t>
            </a:r>
            <a:r>
              <a:rPr lang="zh-CN" altLang="en-US"/>
              <a:t>的定义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单变量时间序列</a:t>
            </a:r>
            <a:r>
              <a:rPr lang="en-US" altLang="zh-CN"/>
              <a:t>”</a:t>
            </a:r>
            <a:r>
              <a:rPr lang="zh-CN" altLang="en-US"/>
              <a:t>的定义。（</a:t>
            </a:r>
            <a:r>
              <a:rPr lang="zh-CN" altLang="en-US" b="1" u="sng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temporal sequence和time-series分别应该怎么翻译，怎么区别？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时间序列的构成要素</a:t>
            </a:r>
            <a:r>
              <a:rPr lang="en-US" altLang="zh-CN"/>
              <a:t>/</a:t>
            </a:r>
            <a:r>
              <a:rPr lang="zh-CN" altLang="en-US"/>
              <a:t>特点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时间序列组成成分的拆分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时间序列存在的一些问题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略过：时间序列的模型</a:t>
            </a:r>
            <a:r>
              <a:rPr lang="en-US" altLang="zh-CN"/>
              <a:t>(</a:t>
            </a:r>
            <a:r>
              <a:rPr lang="zh-CN" altLang="en-US"/>
              <a:t>和预处理方法）</a:t>
            </a:r>
            <a:r>
              <a:rPr lang="zh-CN" altLang="en-US"/>
              <a:t>，理解不到位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9BCBD-CDAD-44C0-8E0F-7A8E42C7E9E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70F59-D812-47A0-A6DA-9D789E6F3D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1C9B-A551-4377-899B-C4E55A8406E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5F2B9-19A6-4442-9758-4FEEF21EF2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ECC21-B829-4F04-B6DB-F167941BFC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F6D74-D209-46BB-97F6-19D2AF7C81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8CA37-C1FB-4FBB-AAA3-EEE71E1F724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0C13B-4F32-4F84-B75F-25D988C5B4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D1E3-6DF1-44AF-B026-0B43E058CEF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FB529-0BA7-4C74-B5BF-4945CE8CB49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E9745-CCE2-4911-92E3-86C9D5840A0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B487-04F9-4AFF-82E9-911F37E55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B99B0-6696-453E-9429-6AAEDFD3F9E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1BAC-1B57-4139-BCD2-EF6AB1E00C7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A138-1518-4E34-9666-F260F104333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6EEC-53A5-445C-8D96-08F6940A48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1" smtClean="0"/>
              <a:t>单击图标添加图片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80E2-B43A-41AC-B7BA-35BE49E8919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E822-5AD4-4B36-BED4-3704108F2FB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AE59F-B8A4-456C-890D-87B897B6EE9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C631F-F799-41E6-9223-C2EEEDCF08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6486B5C-B5A2-49E9-AB56-D805CB9954E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CCDD88-8295-4D75-BDD3-F5683FD70B8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4583"/>
            <a:ext cx="12198350" cy="14584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2051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593372" y="4651375"/>
            <a:ext cx="5078413" cy="635000"/>
          </a:xfrm>
        </p:spPr>
        <p:txBody>
          <a:bodyPr/>
          <a:lstStyle/>
          <a:p>
            <a:pPr eaLnBrk="1" hangingPunct="1"/>
            <a:r>
              <a:rPr lang="zh-CN" altLang="en-US" sz="2800" i="1" dirty="0" smtClean="0">
                <a:latin typeface="Times New Roman" panose="02020603050405020304" pitchFamily="18" charset="0"/>
                <a:ea typeface="黑体" panose="02010609060101010101" pitchFamily="49" charset="-122"/>
              </a:rPr>
              <a:t>贾中昊</a:t>
            </a:r>
            <a:endParaRPr lang="zh-CN" altLang="en-US" sz="2800" i="1" dirty="0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052" name="文本框 3"/>
          <p:cNvSpPr txBox="1">
            <a:spLocks noChangeArrowheads="1"/>
          </p:cNvSpPr>
          <p:nvPr/>
        </p:nvSpPr>
        <p:spPr bwMode="auto">
          <a:xfrm>
            <a:off x="594754" y="5556250"/>
            <a:ext cx="115204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宋体" panose="02010600030101010101" pitchFamily="2" charset="-122"/>
              </a:rPr>
              <a:t>Lab of  Machine Learning and Data Mining</a:t>
            </a:r>
            <a:endParaRPr lang="en-US" altLang="zh-CN" sz="2400" dirty="0">
              <a:latin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sym typeface="Arial" panose="020B0604020202020204" pitchFamily="34" charset="0"/>
              </a:rPr>
              <a:t>South China University of Technology</a:t>
            </a:r>
            <a:endParaRPr lang="zh-CN" altLang="en-US" sz="2400" dirty="0"/>
          </a:p>
        </p:txBody>
      </p:sp>
      <p:pic>
        <p:nvPicPr>
          <p:cNvPr id="2053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4210050"/>
            <a:ext cx="25527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标题 1"/>
          <p:cNvSpPr>
            <a:spLocks noGrp="1" noChangeArrowheads="1"/>
          </p:cNvSpPr>
          <p:nvPr/>
        </p:nvSpPr>
        <p:spPr bwMode="auto">
          <a:xfrm>
            <a:off x="382587" y="2236189"/>
            <a:ext cx="11490325" cy="157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时间序列聚类基础知识</a:t>
            </a:r>
            <a:endParaRPr lang="zh-CN" altLang="en-US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r>
              <a:rPr lang="en-US" altLang="zh-CN" sz="1100" dirty="0" smtClean="0">
                <a:solidFill>
                  <a:schemeClr val="bg1"/>
                </a:solidFill>
              </a:rPr>
              <a:t>									</a:t>
            </a:r>
            <a:endParaRPr lang="en-US" altLang="zh-CN" sz="11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UN_QX{8DY@VP[B9{A1$$~N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45285"/>
            <a:ext cx="8587105" cy="4712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39570"/>
            <a:ext cx="9768840" cy="4944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365" y="1584960"/>
            <a:ext cx="9445625" cy="4801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530" y="2816225"/>
            <a:ext cx="7130415" cy="3206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825625"/>
            <a:ext cx="2541905" cy="440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2.时间序列聚类问题概述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235" y="2804160"/>
            <a:ext cx="8664575" cy="3897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1524000"/>
            <a:ext cx="9030335" cy="128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2.时间序列聚类问题概述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1781810"/>
            <a:ext cx="8595995" cy="4631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2.时间序列聚类问题概述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837690"/>
            <a:ext cx="6761480" cy="2421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95" y="1732280"/>
            <a:ext cx="4596130" cy="247650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794385" y="4711065"/>
            <a:ext cx="10515600" cy="1976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clusters are formed by grouping objects that </a:t>
            </a:r>
            <a:endParaRPr lang="zh-CN" altLang="en-US" sz="20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have </a:t>
            </a:r>
            <a:r>
              <a:rPr lang="zh-CN" altLang="en-US" sz="2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maximum similarity</a:t>
            </a: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with other objects </a:t>
            </a:r>
            <a:r>
              <a:rPr lang="zh-CN" altLang="en-US" sz="2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within the group</a:t>
            </a: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endParaRPr lang="zh-CN" altLang="en-US" sz="20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 </a:t>
            </a:r>
            <a:r>
              <a:rPr lang="zh-CN" altLang="en-US" sz="2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minimum similarity</a:t>
            </a: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with objects </a:t>
            </a:r>
            <a:r>
              <a:rPr lang="zh-CN" altLang="en-US" sz="20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other groups</a:t>
            </a: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0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2.时间序列聚类问题概述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4509"/>
          <a:stretch>
            <a:fillRect/>
          </a:stretch>
        </p:blipFill>
        <p:spPr>
          <a:xfrm>
            <a:off x="5118735" y="1617345"/>
            <a:ext cx="6798310" cy="520954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192405" y="1732280"/>
            <a:ext cx="10515600" cy="47415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Samples of </a:t>
            </a:r>
            <a:r>
              <a:rPr lang="zh-CN" alt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objectives</a:t>
            </a: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time-series clustering 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different domains.                                 </a:t>
            </a:r>
            <a:r>
              <a:rPr lang="en-US" altLang="zh-CN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----&gt;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Recognizing dynamic changes in time-series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Prediction and recommendation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Pattern discovery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r>
              <a:rPr lang="en-US" altLang="zh-CN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......</a:t>
            </a:r>
            <a:endParaRPr lang="en-US" altLang="zh-CN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r>
              <a:rPr lang="zh-CN" altLang="en-US" noProof="1">
                <a:latin typeface="Times New Roman" panose="02020603050405020304" pitchFamily="18" charset="0"/>
              </a:rPr>
              <a:t>（总之就是用途广、很有用）</a:t>
            </a:r>
            <a:endParaRPr lang="zh-CN" altLang="en-US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2.时间序列聚类问题概述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95" y="1732280"/>
            <a:ext cx="9867900" cy="4630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2.时间序列聚类问题概述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730" y="2917190"/>
            <a:ext cx="4459605" cy="209296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179705" y="1732280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zh-CN" alt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Whole time-series clustering</a:t>
            </a: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considered as cluster</a:t>
            </a:r>
            <a:r>
              <a:rPr lang="en-US" altLang="zh-CN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</a:t>
            </a: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 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a set of individual time-series with respect to their similarity. 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Subsequence clustering</a:t>
            </a: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means clustering on a set of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subsequences of a time-series that are extracted via a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sliding window, that is, clustering of segments from a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single long time-series.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 point clustering</a:t>
            </a: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another category of clustering 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which is seen in some papers. It is clustering of time points 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based on a combination of their temporal proximity of time 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points and the similarity of the corresponding values. </a:t>
            </a: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lang="zh-CN" alt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Outline</a:t>
            </a:r>
            <a:endParaRPr lang="en-US" altLang="zh-CN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 altLang="zh-CN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初识时间序列</a:t>
            </a: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r>
              <a:rPr lang="zh-CN" altLang="en-US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（什么是时间序列、有什么性质）</a:t>
            </a: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r>
              <a:rPr lang="en-US" altLang="zh-CN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时间序列聚类问题概述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defRPr/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（什么是时间序列聚类、难点、类别）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defRPr/>
            </a:pP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r>
              <a:rPr lang="en-US" altLang="zh-CN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时间序列聚类的研究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defRPr/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（五个方面，四个组成部分）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defRPr/>
            </a:pPr>
            <a:endParaRPr lang="en-US" altLang="zh-CN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2.时间序列聚类问题概述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9925" y="2520315"/>
            <a:ext cx="4959985" cy="232791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179705" y="1732280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Essentially, sub-sequence clustering is performed on a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single time-series, and Keogh and Lin represented that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this type of clustering is </a:t>
            </a:r>
            <a:r>
              <a:rPr sz="2200" u="sng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meaningless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Time-point clustering also is applied on a single time-series, 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 is similar to time series segmentation as the objective of 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time-point clustering is finding </a:t>
            </a:r>
            <a:r>
              <a:rPr sz="2200" u="sng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clusters of time-point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instead of </a:t>
            </a:r>
            <a:r>
              <a:rPr sz="2200" u="sng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clusters of time-series data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focus of this study is on the “</a:t>
            </a:r>
            <a:r>
              <a:rPr sz="2200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whole time-series clustering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”.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2.时间序列聚类问题概述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79705" y="1732280"/>
            <a:ext cx="10881360" cy="47802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Time-series clustering is a challenging issue because 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2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far larger </a:t>
            </a:r>
            <a:r>
              <a:rPr lang="en-US" sz="22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time-series data are often far larger than memory size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 consequently they are stored on disks. This leads to an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exponential decrease in speed of the clustering process.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sz="22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high dimensional </a:t>
            </a:r>
            <a:r>
              <a:rPr lang="en-US" sz="22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time-series data are often high dimensional  which makes handling 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these data difficult for many clustering algorithms and also slows down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process of clustering. 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sz="22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similarity measures </a:t>
            </a:r>
            <a:r>
              <a:rPr lang="en-US" sz="22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</a:t>
            </a:r>
            <a:r>
              <a:rPr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Time-series clustering relies on distance measure to a high extent.</a:t>
            </a:r>
            <a:endParaRPr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buNone/>
              <a:defRPr/>
            </a:pPr>
            <a:r>
              <a:rPr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T</a:t>
            </a:r>
            <a:r>
              <a:rPr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he process </a:t>
            </a:r>
            <a:r>
              <a:rPr lang="en-US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of “</a:t>
            </a:r>
            <a:r>
              <a:rPr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whole sequence matching</a:t>
            </a:r>
            <a:r>
              <a:rPr lang="en-US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is complicated, because </a:t>
            </a:r>
            <a:r>
              <a:rPr lang="en-US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</a:t>
            </a:r>
            <a:endParaRPr lang="en-US"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buNone/>
              <a:defRPr/>
            </a:pPr>
            <a:r>
              <a:rPr lang="en-US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1. </a:t>
            </a:r>
            <a:r>
              <a:rPr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time-series data are naturally noisy and include outliers and shifts </a:t>
            </a:r>
            <a:endParaRPr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buNone/>
              <a:defRPr/>
            </a:pPr>
            <a:r>
              <a:rPr lang="en-US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2.</a:t>
            </a:r>
            <a:r>
              <a:rPr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the length of time-series varies and the distance among them needs to be calculated. </a:t>
            </a:r>
            <a:endParaRPr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2.时间序列聚类问题概述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036" b="4176"/>
          <a:stretch>
            <a:fillRect/>
          </a:stretch>
        </p:blipFill>
        <p:spPr>
          <a:xfrm>
            <a:off x="1735455" y="1524000"/>
            <a:ext cx="8010525" cy="5338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 b="5826"/>
          <a:stretch>
            <a:fillRect/>
          </a:stretch>
        </p:blipFill>
        <p:spPr>
          <a:xfrm>
            <a:off x="5760085" y="2194560"/>
            <a:ext cx="6104890" cy="391096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546100" y="1868170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zh-CN" altLang="en-US" sz="22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关于时间序列聚类的研究可以分为五个方面、四个组成部分：</a:t>
            </a:r>
            <a:endParaRPr lang="zh-CN" altLang="en-US" sz="2200" i="1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dimensionality reduction or representation method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distance measurement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clustering algorithm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prototype definition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</a:t>
            </a:r>
            <a:r>
              <a:rPr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evaluation.</a:t>
            </a:r>
            <a:endParaRPr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rcRect b="5826"/>
          <a:stretch>
            <a:fillRect/>
          </a:stretch>
        </p:blipFill>
        <p:spPr>
          <a:xfrm>
            <a:off x="5978525" y="2162810"/>
            <a:ext cx="6104890" cy="391096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440690" y="1868170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Usually, data is approximated using a 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b="1" u="sng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representation method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such a way that 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 fit in memory. 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Afterwards,a</a:t>
            </a:r>
            <a:r>
              <a:rPr 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200" b="1" u="sng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clustering algorithm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is 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applied on data by using a</a:t>
            </a:r>
            <a:r>
              <a:rPr 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200" b="1" u="sng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distance measure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 the clustering process, usually a </a:t>
            </a:r>
            <a:r>
              <a:rPr lang="en-US" sz="2200" b="1" u="sng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prototype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 required for summarization of the time-series.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At last, the clusters are</a:t>
            </a:r>
            <a:r>
              <a:rPr lang="en-US" sz="2200" b="1" u="sng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evaluated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using criteria.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440690" y="1868170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Representation methods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for time series clustering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70" y="3190240"/>
            <a:ext cx="8905240" cy="2458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440690" y="1868170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Representation methods for time-series data.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0755" y="269240"/>
            <a:ext cx="4884420" cy="6554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" y="3837305"/>
            <a:ext cx="6268720" cy="1808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09270" y="1867535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Similarity/dissimilarity measures</a:t>
            </a: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time-series clustering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" y="3115310"/>
            <a:ext cx="8613775" cy="281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440690" y="1868170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Similarity measure approaches in the literature.</a:t>
            </a: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1865" y="197485"/>
            <a:ext cx="4893310" cy="66122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2759075"/>
            <a:ext cx="6097905" cy="3709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09270" y="1867535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Time-series cluster </a:t>
            </a:r>
            <a:r>
              <a:rPr 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prototypes</a:t>
            </a:r>
            <a:endParaRPr lang="en-US" sz="2200" b="1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2779395"/>
            <a:ext cx="8230235" cy="3472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2033905"/>
            <a:ext cx="7206615" cy="404749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73533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zh-CN" altLang="en-US" sz="36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什么是时间序列？</a:t>
            </a:r>
            <a:endParaRPr lang="zh-CN" altLang="en-US" sz="36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4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时间序列是指</a:t>
            </a:r>
            <a:endParaRPr lang="zh-CN" altLang="en-US" sz="24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4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将同一统计指标的数值</a:t>
            </a:r>
            <a:endParaRPr lang="zh-CN" altLang="en-US" sz="24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4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按其发生的时间先后顺序</a:t>
            </a:r>
            <a:endParaRPr lang="zh-CN" altLang="en-US" sz="24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24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排列而成的数列。</a:t>
            </a:r>
            <a:endParaRPr lang="zh-CN" altLang="en-US" sz="24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endParaRPr lang="zh-CN" altLang="en-US" sz="24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endParaRPr lang="zh-CN" altLang="en-US" sz="24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09270" y="1867535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sz="2200" b="1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UJA05B@BBJ)][1Q}}6U9$U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30" y="1595755"/>
            <a:ext cx="11298555" cy="5183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09270" y="1867535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Time-series clustering </a:t>
            </a:r>
            <a:r>
              <a:rPr 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algorithms</a:t>
            </a:r>
            <a:endParaRPr lang="en-US" sz="2200" b="1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7298"/>
          <a:stretch>
            <a:fillRect/>
          </a:stretch>
        </p:blipFill>
        <p:spPr>
          <a:xfrm>
            <a:off x="1647190" y="2159635"/>
            <a:ext cx="9414510" cy="3288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40" y="5396230"/>
            <a:ext cx="6836410" cy="1251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09270" y="1867535"/>
            <a:ext cx="10515600" cy="4780280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en-US" sz="22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 Time-series clustering </a:t>
            </a:r>
            <a:r>
              <a:rPr lang="en-US" sz="22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evaluation measures</a:t>
            </a:r>
            <a:endParaRPr lang="en-US" sz="2200" b="1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4064635"/>
            <a:ext cx="5861685" cy="2190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5" y="1772920"/>
            <a:ext cx="5003800" cy="487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70560" y="1867535"/>
            <a:ext cx="9895840" cy="476821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lang="en-US" sz="2200" b="1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06})BS{3XI)%]DG3P@RDPZ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1732280"/>
            <a:ext cx="9427210" cy="4859655"/>
          </a:xfrm>
          <a:prstGeom prst="rect">
            <a:avLst/>
          </a:prstGeom>
        </p:spPr>
      </p:pic>
      <p:pic>
        <p:nvPicPr>
          <p:cNvPr id="7" name="图片 6" descr="06})BS{3XI)%]DG3P@RDPZ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620" y="1859280"/>
            <a:ext cx="9427210" cy="4859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关于时间序列聚类的研究</a:t>
            </a:r>
            <a:endParaRPr lang="zh-CN" altLang="en-US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70560" y="1867535"/>
            <a:ext cx="9895840" cy="476821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endParaRPr lang="en-US" sz="22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endParaRPr lang="en-US" sz="2200" b="1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210" y="1933575"/>
            <a:ext cx="9264015" cy="4474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最后回顾</a:t>
            </a:r>
            <a:endParaRPr lang="zh-CN" altLang="en-US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r>
              <a:rPr lang="en-US" altLang="zh-CN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初识时间序列</a:t>
            </a: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r>
              <a:rPr lang="zh-CN" altLang="en-US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（时间序列的定义、单变量时间序列、</a:t>
            </a:r>
            <a:r>
              <a:rPr lang="en-US" altLang="zh-CN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ARMA</a:t>
            </a:r>
            <a:r>
              <a:rPr lang="zh-CN" altLang="en-US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模型、四种性质）</a:t>
            </a: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r>
              <a:rPr lang="en-US" altLang="zh-CN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时间序列聚类问题概述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defRPr/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（时序聚类的定义、应用、类别、难点分析、大致流程）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defRPr/>
            </a:pP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r>
              <a:rPr lang="en-US" altLang="zh-CN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关于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时间序列聚类的研究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defRPr/>
            </a:pP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（时序表示、距离度量、聚类原型、聚类方法，以及评估方法）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defRPr/>
            </a:pPr>
            <a:endParaRPr lang="en-US" altLang="zh-CN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3075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US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参考资料</a:t>
            </a:r>
            <a:endParaRPr lang="zh-CN" altLang="en-US" i="1" dirty="0" smtClean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defRPr/>
            </a:pP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fontAlgn="auto">
              <a:defRPr/>
            </a:pPr>
            <a:endParaRPr lang="en-US" altLang="zh-CN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080" y="2164715"/>
            <a:ext cx="10040620" cy="3963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3190875"/>
            <a:ext cx="30972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-3175" y="1547813"/>
            <a:ext cx="12198350" cy="11350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412" name="标题 1"/>
          <p:cNvSpPr>
            <a:spLocks noGrp="1" noChangeArrowheads="1"/>
          </p:cNvSpPr>
          <p:nvPr>
            <p:ph type="title"/>
          </p:nvPr>
        </p:nvSpPr>
        <p:spPr>
          <a:xfrm>
            <a:off x="933450" y="148907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smtClean="0">
                <a:solidFill>
                  <a:schemeClr val="bg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Thanks for your listening ...</a:t>
            </a:r>
            <a:endParaRPr lang="en-US" altLang="zh-CN" i="1" smtClean="0">
              <a:solidFill>
                <a:schemeClr val="bg1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</p:txBody>
      </p:sp>
      <p:pic>
        <p:nvPicPr>
          <p:cNvPr id="17413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3311525"/>
            <a:ext cx="53213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287338"/>
            <a:ext cx="543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19783"/>
          <a:stretch>
            <a:fillRect/>
          </a:stretch>
        </p:blipFill>
        <p:spPr>
          <a:xfrm>
            <a:off x="381000" y="1619250"/>
            <a:ext cx="11446510" cy="5106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" y="3804920"/>
            <a:ext cx="6961505" cy="157924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957580" y="1732280"/>
            <a:ext cx="7033895" cy="1707515"/>
          </a:xfrm>
          <a:prstGeom prst="rect">
            <a:avLst/>
          </a:prstGeom>
        </p:spPr>
        <p:txBody>
          <a:bodyPr>
            <a:normAutofit fontScale="5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zh-CN" altLang="en-US" sz="4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 sequence composed of a series of nominal symbols from a</a:t>
            </a:r>
            <a:endParaRPr lang="zh-CN" altLang="en-US" sz="40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4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particular alphabet is usually called a </a:t>
            </a:r>
            <a:r>
              <a:rPr lang="zh-CN" altLang="en-US" sz="4000" b="1" u="sng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temporal sequence</a:t>
            </a:r>
            <a:r>
              <a:rPr lang="zh-CN" altLang="en-US" sz="4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and</a:t>
            </a:r>
            <a:endParaRPr lang="zh-CN" altLang="en-US" sz="40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4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sequence of continuous, real-valued elements, is known as a</a:t>
            </a:r>
            <a:endParaRPr lang="zh-CN" altLang="en-US" sz="40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4000" b="1" u="sng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time-series</a:t>
            </a:r>
            <a:endParaRPr lang="zh-CN" altLang="en-US" sz="4000" b="1" u="sng" noProof="1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65" y="2905760"/>
            <a:ext cx="4413250" cy="2479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73533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zh-CN" altLang="en-US" sz="20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构成要素：长期趋势，季节变动，循环变动，不规则变动</a:t>
            </a:r>
            <a:endParaRPr lang="zh-CN" altLang="en-US" sz="2000" b="1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16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长期趋势</a:t>
            </a:r>
            <a:r>
              <a:rPr lang="zh-CN" altLang="en-US" sz="16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 T ）现象在较长时期内受某种根本性因素作用而形成的总的变动趋势。</a:t>
            </a:r>
            <a:endParaRPr lang="zh-CN" altLang="en-US" sz="16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16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季节变动</a:t>
            </a:r>
            <a:r>
              <a:rPr lang="zh-CN" altLang="en-US" sz="16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 S ）现象在一年内随着季节的变化而发生的有规律的周期性变动。</a:t>
            </a:r>
            <a:endParaRPr lang="zh-CN" altLang="en-US" sz="16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16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循环变动</a:t>
            </a:r>
            <a:r>
              <a:rPr lang="zh-CN" altLang="en-US" sz="16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 C ）现象以若干年为周期所呈现出的波浪起伏形态的有规律的变动。</a:t>
            </a:r>
            <a:endParaRPr lang="zh-CN" altLang="en-US" sz="16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None/>
              <a:defRPr/>
            </a:pPr>
            <a:r>
              <a:rPr lang="zh-CN" altLang="en-US" sz="1600" b="1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不规则变动</a:t>
            </a:r>
            <a:r>
              <a:rPr lang="zh-CN" altLang="en-US" sz="16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（I ）是一种无规律可循的变动，包括严格的随机变动和不规则的突发性影响很大的变动两种类。</a:t>
            </a:r>
            <a:endParaRPr lang="zh-CN" altLang="en-US" sz="16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endParaRPr lang="zh-CN" altLang="en-US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endParaRPr lang="zh-CN" altLang="en-US" sz="24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auto">
              <a:defRPr/>
            </a:pPr>
            <a:endParaRPr lang="zh-CN" altLang="en-US" sz="24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1545" y="3823970"/>
            <a:ext cx="4189730" cy="235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 descr="NU4VMMX6K~RGIUDN17PLJY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1524000"/>
            <a:ext cx="4953000" cy="1565275"/>
          </a:xfrm>
          <a:prstGeom prst="rect">
            <a:avLst/>
          </a:prstGeom>
        </p:spPr>
      </p:pic>
      <p:pic>
        <p:nvPicPr>
          <p:cNvPr id="5" name="图片 4" descr="(]R~Z32$HGU~G8W}RX0RM@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1577340"/>
            <a:ext cx="4411980" cy="5252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" y="3089275"/>
            <a:ext cx="3976370" cy="37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670" y="1588770"/>
            <a:ext cx="9487535" cy="458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75" y="465138"/>
            <a:ext cx="12198350" cy="10588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4101" name="标题 1"/>
          <p:cNvSpPr>
            <a:spLocks noGrp="1" noChangeArrowheads="1"/>
          </p:cNvSpPr>
          <p:nvPr>
            <p:ph type="title"/>
          </p:nvPr>
        </p:nvSpPr>
        <p:spPr>
          <a:xfrm>
            <a:off x="546100" y="40640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i="1" dirty="0" smtClean="0">
                <a:solidFill>
                  <a:srgbClr val="F2F2F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1.初识时间序列</a:t>
            </a:r>
            <a:endParaRPr lang="en-US" altLang="zh-CN" i="1" dirty="0" smtClean="0">
              <a:solidFill>
                <a:srgbClr val="F2F2F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581400"/>
            <a:ext cx="10515600" cy="2595880"/>
          </a:xfrm>
        </p:spPr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1" descr="B5_W0$4U4_SC69@4TVH2[C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" y="1986915"/>
            <a:ext cx="10727055" cy="1852295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/>
        </p:nvSpPr>
        <p:spPr>
          <a:xfrm>
            <a:off x="735330" y="3965575"/>
            <a:ext cx="10515600" cy="260286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下面简单介绍一种</a:t>
            </a:r>
            <a:r>
              <a:rPr lang="en-US" altLang="zh-CN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ARMA</a:t>
            </a: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（自回归滑动平均模型</a:t>
            </a:r>
            <a:r>
              <a:rPr lang="zh-CN" altLang="en-US" sz="2000" noProof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000" noProof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0528 Action Recogni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20160528 Action Recognition</Template>
  <TotalTime>0</TotalTime>
  <Words>4067</Words>
  <Application>WPS 演示</Application>
  <PresentationFormat>自定义</PresentationFormat>
  <Paragraphs>255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Calibri Light</vt:lpstr>
      <vt:lpstr>Times New Roman</vt:lpstr>
      <vt:lpstr>黑体</vt:lpstr>
      <vt:lpstr>微软雅黑</vt:lpstr>
      <vt:lpstr>Arial Unicode MS</vt:lpstr>
      <vt:lpstr>20160528 Action Recognition</vt:lpstr>
      <vt:lpstr>PowerPoint 演示文稿</vt:lpstr>
      <vt:lpstr>Outline</vt:lpstr>
      <vt:lpstr>1.初识时间序列</vt:lpstr>
      <vt:lpstr>1.初识时间序列</vt:lpstr>
      <vt:lpstr>1.初识时间序列</vt:lpstr>
      <vt:lpstr>1.初识时间序列</vt:lpstr>
      <vt:lpstr>1.初识时间序列</vt:lpstr>
      <vt:lpstr>1.初识时间序列</vt:lpstr>
      <vt:lpstr>1.初识时间序列</vt:lpstr>
      <vt:lpstr>1.初识时间序列</vt:lpstr>
      <vt:lpstr>1.初识时间序列</vt:lpstr>
      <vt:lpstr>1.初识时间序列</vt:lpstr>
      <vt:lpstr>1.初识时间序列</vt:lpstr>
      <vt:lpstr>2.时间序列聚类问题概述</vt:lpstr>
      <vt:lpstr>2.时间序列聚类问题概述</vt:lpstr>
      <vt:lpstr>2.时间序列聚类问题概述</vt:lpstr>
      <vt:lpstr>2.时间序列聚类问题概述</vt:lpstr>
      <vt:lpstr>2.时间序列聚类问题概述</vt:lpstr>
      <vt:lpstr>2.时间序列聚类问题概述</vt:lpstr>
      <vt:lpstr>2.时间序列聚类问题概述</vt:lpstr>
      <vt:lpstr>2.时间序列聚类问题概述</vt:lpstr>
      <vt:lpstr>2.时间序列聚类问题概述</vt:lpstr>
      <vt:lpstr>3.关于时间序列聚类的研究</vt:lpstr>
      <vt:lpstr>3.关于时间序列聚类的研究</vt:lpstr>
      <vt:lpstr>3.关于时间序列聚类的研究</vt:lpstr>
      <vt:lpstr>3.关于时间序列聚类的研究</vt:lpstr>
      <vt:lpstr>3.关于时间序列聚类的研究</vt:lpstr>
      <vt:lpstr>3.关于时间序列聚类的研究</vt:lpstr>
      <vt:lpstr>3.关于时间序列聚类的研究</vt:lpstr>
      <vt:lpstr>3.关于时间序列聚类的研究</vt:lpstr>
      <vt:lpstr>3.关于时间序列聚类的研究</vt:lpstr>
      <vt:lpstr>3.关于时间序列聚类的研究</vt:lpstr>
      <vt:lpstr>3.关于时间序列聚类的研究</vt:lpstr>
      <vt:lpstr>3.关于时间序列聚类的研究</vt:lpstr>
      <vt:lpstr>最后回顾</vt:lpstr>
      <vt:lpstr>参考资料</vt:lpstr>
      <vt:lpstr>Thanks for your listening ...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apple1</cp:lastModifiedBy>
  <cp:revision>309</cp:revision>
  <dcterms:created xsi:type="dcterms:W3CDTF">2016-08-18T11:03:00Z</dcterms:created>
  <dcterms:modified xsi:type="dcterms:W3CDTF">2017-07-28T02:54:24Z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